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79" r:id="rId4"/>
    <p:sldId id="291" r:id="rId5"/>
    <p:sldId id="292" r:id="rId6"/>
    <p:sldId id="290" r:id="rId7"/>
    <p:sldId id="294" r:id="rId8"/>
    <p:sldId id="293" r:id="rId9"/>
    <p:sldId id="289" r:id="rId10"/>
    <p:sldId id="281" r:id="rId11"/>
    <p:sldId id="282" r:id="rId12"/>
    <p:sldId id="283" r:id="rId13"/>
    <p:sldId id="284" r:id="rId14"/>
    <p:sldId id="285" r:id="rId15"/>
    <p:sldId id="286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27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8673F-A4C5-E241-8A40-31A45B335AD8}" type="datetimeFigureOut">
              <a:rPr lang="en-US" smtClean="0">
                <a:latin typeface="Arial"/>
              </a:rPr>
              <a:t>2/12/2018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96A06-50DC-A04C-8F3E-838943FD3013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2495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F332A599-DAC2-294F-8176-159BCC2FEEB9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4FD8F49-3481-D84B-81FF-B0DBE033F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BF010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71738" y="2657754"/>
            <a:ext cx="6477000" cy="1828800"/>
          </a:xfrm>
          <a:ln>
            <a:noFill/>
          </a:ln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7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7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49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457200" cy="533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5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98521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8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09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8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5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AFB3918C-367E-E441-8D41-2E25F97F4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13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276698" y="21062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/>
                <a:ea typeface="Arial"/>
                <a:cs typeface="Arial"/>
              </a:defRPr>
            </a:lvl1pPr>
          </a:lstStyle>
          <a:p>
            <a:fld id="{DDCA2A05-F462-1448-9EAA-25E31F78151B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/>
                <a:ea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BF010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pic>
        <p:nvPicPr>
          <p:cNvPr id="2" name="Picture 1" descr="OAHPERD stacked red.pd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9" y="5765671"/>
            <a:ext cx="1351641" cy="965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/>
          <a:ea typeface="Arial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-18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-18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-18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-18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2900" kern="1200">
          <a:solidFill>
            <a:schemeClr val="tx1"/>
          </a:solidFill>
          <a:latin typeface="Arial"/>
          <a:ea typeface="Arial"/>
          <a:cs typeface="Arial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2600" kern="1200">
          <a:solidFill>
            <a:schemeClr val="tx1"/>
          </a:solidFill>
          <a:latin typeface="Arial"/>
          <a:ea typeface="Arial"/>
          <a:cs typeface="Arial" charset="0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2300" kern="1200">
          <a:solidFill>
            <a:schemeClr val="tx1"/>
          </a:solidFill>
          <a:latin typeface="Arial"/>
          <a:ea typeface="Arial"/>
          <a:cs typeface="Arial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Arial"/>
          <a:ea typeface="Arial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Arial"/>
          <a:ea typeface="Arial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555" y="1620981"/>
            <a:ext cx="8208371" cy="10186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is </a:t>
            </a:r>
            <a:r>
              <a:rPr lang="en-US" sz="4000" b="1" dirty="0"/>
              <a:t>oahperd?</a:t>
            </a:r>
            <a:endParaRPr lang="en-US" sz="4000" dirty="0"/>
          </a:p>
        </p:txBody>
      </p:sp>
      <p:pic>
        <p:nvPicPr>
          <p:cNvPr id="6" name="Picture 5" descr="OAHPERD stacked re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83" y="3248309"/>
            <a:ext cx="2378113" cy="169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30"/>
            <a:ext cx="7620000" cy="1143000"/>
          </a:xfrm>
        </p:spPr>
        <p:txBody>
          <a:bodyPr/>
          <a:lstStyle/>
          <a:p>
            <a:r>
              <a:rPr lang="en-US" dirty="0" smtClean="0"/>
              <a:t>OAHPERD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89567"/>
            <a:ext cx="3601431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Executive Board</a:t>
            </a:r>
          </a:p>
          <a:p>
            <a:pPr lvl="1"/>
            <a:r>
              <a:rPr lang="en-US" dirty="0" smtClean="0"/>
              <a:t>President</a:t>
            </a:r>
            <a:endParaRPr lang="en-US" dirty="0" smtClean="0"/>
          </a:p>
          <a:p>
            <a:pPr lvl="1"/>
            <a:r>
              <a:rPr lang="en-US" dirty="0" smtClean="0"/>
              <a:t>Past </a:t>
            </a:r>
            <a:r>
              <a:rPr lang="en-US" dirty="0" smtClean="0"/>
              <a:t>President</a:t>
            </a:r>
            <a:endParaRPr lang="en-US" dirty="0" smtClean="0"/>
          </a:p>
          <a:p>
            <a:pPr lvl="1"/>
            <a:r>
              <a:rPr lang="en-US" dirty="0" smtClean="0"/>
              <a:t>All-Ohio Representative OR President Elect</a:t>
            </a:r>
            <a:endParaRPr lang="en-US" dirty="0" smtClean="0"/>
          </a:p>
          <a:p>
            <a:pPr lvl="1"/>
            <a:r>
              <a:rPr lang="en-US" dirty="0" smtClean="0"/>
              <a:t>Secretary</a:t>
            </a:r>
          </a:p>
          <a:p>
            <a:pPr lvl="1"/>
            <a:r>
              <a:rPr lang="en-US" dirty="0" smtClean="0"/>
              <a:t>Treasurer</a:t>
            </a:r>
          </a:p>
          <a:p>
            <a:pPr lvl="1"/>
            <a:r>
              <a:rPr lang="en-US" dirty="0" smtClean="0"/>
              <a:t>Trustees (3)</a:t>
            </a:r>
          </a:p>
          <a:p>
            <a:pPr lvl="1"/>
            <a:r>
              <a:rPr lang="en-US" dirty="0" smtClean="0"/>
              <a:t>Executive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Executive Assistant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5267" y="1589567"/>
            <a:ext cx="3699704" cy="496815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Board of Directors</a:t>
            </a:r>
          </a:p>
          <a:p>
            <a:pPr lvl="1"/>
            <a:r>
              <a:rPr lang="en-US" dirty="0"/>
              <a:t>9</a:t>
            </a:r>
            <a:r>
              <a:rPr lang="en-US" dirty="0" smtClean="0"/>
              <a:t> Divisions (Chair &amp; Vice-Chair)</a:t>
            </a:r>
          </a:p>
          <a:p>
            <a:pPr lvl="2"/>
            <a:r>
              <a:rPr lang="en-US" dirty="0" smtClean="0"/>
              <a:t>Dance</a:t>
            </a:r>
          </a:p>
          <a:p>
            <a:pPr lvl="2"/>
            <a:r>
              <a:rPr lang="en-US" dirty="0" smtClean="0"/>
              <a:t>Adult Development &amp; Learning</a:t>
            </a:r>
          </a:p>
          <a:p>
            <a:pPr lvl="2"/>
            <a:r>
              <a:rPr lang="en-US" dirty="0" smtClean="0"/>
              <a:t>Health</a:t>
            </a:r>
          </a:p>
          <a:p>
            <a:pPr lvl="2"/>
            <a:r>
              <a:rPr lang="en-US" dirty="0" smtClean="0"/>
              <a:t>Higher Education</a:t>
            </a:r>
          </a:p>
          <a:p>
            <a:pPr lvl="2"/>
            <a:r>
              <a:rPr lang="en-US" dirty="0" smtClean="0"/>
              <a:t>Physical Education</a:t>
            </a:r>
          </a:p>
          <a:p>
            <a:pPr lvl="2"/>
            <a:r>
              <a:rPr lang="en-US" dirty="0" smtClean="0"/>
              <a:t>Recreation</a:t>
            </a:r>
          </a:p>
          <a:p>
            <a:pPr lvl="2"/>
            <a:r>
              <a:rPr lang="en-US" dirty="0" smtClean="0"/>
              <a:t>Sport Sciences</a:t>
            </a:r>
          </a:p>
          <a:p>
            <a:pPr lvl="2"/>
            <a:r>
              <a:rPr lang="en-US" dirty="0" smtClean="0"/>
              <a:t>Student Division</a:t>
            </a:r>
          </a:p>
          <a:p>
            <a:pPr lvl="2"/>
            <a:r>
              <a:rPr lang="en-US" dirty="0" smtClean="0"/>
              <a:t>Whole Child (WSCC)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7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210620"/>
            <a:ext cx="8825346" cy="990600"/>
          </a:xfrm>
        </p:spPr>
        <p:txBody>
          <a:bodyPr/>
          <a:lstStyle/>
          <a:p>
            <a:r>
              <a:rPr lang="en-US" dirty="0" smtClean="0"/>
              <a:t>OAHPERD Structure - </a:t>
            </a:r>
            <a:r>
              <a:rPr lang="en-US" b="1" dirty="0" smtClean="0"/>
              <a:t>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963633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 smtClean="0"/>
              <a:t>Each division has a chair and holds elections for Vice Chair when needed.</a:t>
            </a:r>
          </a:p>
          <a:p>
            <a:pPr lvl="1"/>
            <a:r>
              <a:rPr lang="en-US" sz="5000" dirty="0" smtClean="0"/>
              <a:t>Chairs elected for 2 yr. term</a:t>
            </a:r>
            <a:r>
              <a:rPr lang="en-US" sz="4200" dirty="0" smtClean="0"/>
              <a:t>.</a:t>
            </a:r>
          </a:p>
          <a:p>
            <a:pPr lvl="1"/>
            <a:endParaRPr lang="en-US" sz="5900" dirty="0"/>
          </a:p>
          <a:p>
            <a:r>
              <a:rPr lang="en-US" sz="5900" dirty="0" smtClean="0"/>
              <a:t>Each division has members who choose to </a:t>
            </a:r>
            <a:r>
              <a:rPr lang="en-US" sz="5900" dirty="0" smtClean="0"/>
              <a:t>participate </a:t>
            </a:r>
            <a:r>
              <a:rPr lang="en-US" sz="5900" dirty="0" smtClean="0"/>
              <a:t>in the division.</a:t>
            </a:r>
          </a:p>
          <a:p>
            <a:pPr lvl="1"/>
            <a:r>
              <a:rPr lang="en-US" sz="5000" dirty="0" smtClean="0"/>
              <a:t>Meetings held during convention.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963632"/>
          </a:xfrm>
        </p:spPr>
        <p:txBody>
          <a:bodyPr>
            <a:noAutofit/>
          </a:bodyPr>
          <a:lstStyle/>
          <a:p>
            <a:r>
              <a:rPr lang="en-US" sz="2400" dirty="0"/>
              <a:t>Divisions can bring issues to the Executive Board.</a:t>
            </a:r>
          </a:p>
          <a:p>
            <a:r>
              <a:rPr lang="en-US" sz="2400" dirty="0" smtClean="0"/>
              <a:t>Each division seeks presenters for the annual convention from members or leaders in their fields.</a:t>
            </a:r>
            <a:endParaRPr lang="en-US" sz="2400" dirty="0"/>
          </a:p>
          <a:p>
            <a:r>
              <a:rPr lang="en-US" sz="2400" dirty="0" smtClean="0"/>
              <a:t>Each division has the opportunity to host a workshop related to division topics.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86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OAHPERD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Standing Committees</a:t>
            </a:r>
          </a:p>
          <a:p>
            <a:r>
              <a:rPr lang="en-US" dirty="0" smtClean="0"/>
              <a:t>Share duties for the board. </a:t>
            </a:r>
          </a:p>
          <a:p>
            <a:pPr lvl="1"/>
            <a:r>
              <a:rPr lang="en-US" dirty="0" smtClean="0"/>
              <a:t>Ex: Awards &amp; Recognition Committee</a:t>
            </a:r>
          </a:p>
          <a:p>
            <a:pPr lvl="1"/>
            <a:r>
              <a:rPr lang="en-US" dirty="0" smtClean="0"/>
              <a:t>Advocacy &amp; Public Relations</a:t>
            </a:r>
          </a:p>
          <a:p>
            <a:pPr lvl="1"/>
            <a:r>
              <a:rPr lang="en-US" dirty="0" smtClean="0"/>
              <a:t>Governance &amp; Nominating</a:t>
            </a:r>
          </a:p>
          <a:p>
            <a:pPr lvl="1"/>
            <a:r>
              <a:rPr lang="en-US" dirty="0" smtClean="0"/>
              <a:t>Social Justice &amp; Diversity.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Special Committees</a:t>
            </a:r>
          </a:p>
          <a:p>
            <a:pPr lvl="1"/>
            <a:r>
              <a:rPr lang="en-US" dirty="0" smtClean="0"/>
              <a:t>AHA Jump Rope for Heart</a:t>
            </a:r>
          </a:p>
          <a:p>
            <a:pPr lvl="1"/>
            <a:r>
              <a:rPr lang="en-US" dirty="0" smtClean="0"/>
              <a:t>AHA Hoops for Heart</a:t>
            </a:r>
          </a:p>
          <a:p>
            <a:pPr lvl="1"/>
            <a:r>
              <a:rPr lang="en-US" dirty="0" smtClean="0"/>
              <a:t>Convention Manager</a:t>
            </a:r>
          </a:p>
          <a:p>
            <a:pPr lvl="1"/>
            <a:r>
              <a:rPr lang="en-US" dirty="0" smtClean="0"/>
              <a:t>Ohio Department of Health Rep.</a:t>
            </a:r>
          </a:p>
          <a:p>
            <a:pPr lvl="1"/>
            <a:r>
              <a:rPr lang="en-US" dirty="0" smtClean="0"/>
              <a:t>Ohio Department of Education Consultant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OAHPERD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6"/>
            <a:ext cx="3886200" cy="51160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Meets </a:t>
            </a:r>
            <a:r>
              <a:rPr lang="en-US" dirty="0" smtClean="0"/>
              <a:t>4 </a:t>
            </a:r>
            <a:r>
              <a:rPr lang="en-US" dirty="0" smtClean="0"/>
              <a:t>times per </a:t>
            </a:r>
            <a:r>
              <a:rPr lang="en-US" dirty="0" smtClean="0"/>
              <a:t>year, in person or teleconference, </a:t>
            </a:r>
            <a:r>
              <a:rPr lang="en-US" dirty="0" smtClean="0"/>
              <a:t>to complete business of organization.</a:t>
            </a:r>
          </a:p>
          <a:p>
            <a:endParaRPr lang="en-US" dirty="0"/>
          </a:p>
          <a:p>
            <a:r>
              <a:rPr lang="en-US" dirty="0" smtClean="0"/>
              <a:t>Executive </a:t>
            </a:r>
            <a:r>
              <a:rPr lang="en-US" dirty="0" smtClean="0"/>
              <a:t>Committee </a:t>
            </a:r>
            <a:r>
              <a:rPr lang="en-US" dirty="0" smtClean="0"/>
              <a:t>meets </a:t>
            </a:r>
            <a:r>
              <a:rPr lang="en-US" dirty="0" smtClean="0"/>
              <a:t>separately, typically before the board meetings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901" y="2119745"/>
            <a:ext cx="3886200" cy="40418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Convention </a:t>
            </a:r>
            <a:r>
              <a:rPr lang="en-US" dirty="0" smtClean="0"/>
              <a:t>Committee meets </a:t>
            </a:r>
            <a:r>
              <a:rPr lang="en-US" dirty="0" smtClean="0"/>
              <a:t>separately via teleconference and in-person (typically in June) </a:t>
            </a:r>
            <a:r>
              <a:rPr lang="en-US" dirty="0" smtClean="0"/>
              <a:t>to review proposals for convention.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OAHPERD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day to day operations conducted by Executive Director </a:t>
            </a:r>
            <a:r>
              <a:rPr lang="en-US" dirty="0" smtClean="0"/>
              <a:t>and Executive Assistant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Governance and other issues or concerns addressed by President and Board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takes many people to help our organization operate to smoothly!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3886200" cy="50883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Looking to increase membership at all levels.</a:t>
            </a:r>
          </a:p>
          <a:p>
            <a:pPr lvl="1"/>
            <a:r>
              <a:rPr lang="en-US" dirty="0" smtClean="0"/>
              <a:t>Member </a:t>
            </a:r>
            <a:r>
              <a:rPr lang="en-US" dirty="0" smtClean="0"/>
              <a:t>involvement</a:t>
            </a:r>
          </a:p>
          <a:p>
            <a:pPr lvl="1"/>
            <a:endParaRPr lang="en-US" dirty="0"/>
          </a:p>
          <a:p>
            <a:r>
              <a:rPr lang="en-US" dirty="0" smtClean="0"/>
              <a:t>Student involvement</a:t>
            </a:r>
          </a:p>
          <a:p>
            <a:pPr lvl="1"/>
            <a:r>
              <a:rPr lang="en-US" dirty="0" smtClean="0"/>
              <a:t>OAHPERD</a:t>
            </a:r>
          </a:p>
          <a:p>
            <a:pPr lvl="1"/>
            <a:r>
              <a:rPr lang="en-US" dirty="0" smtClean="0"/>
              <a:t>Your </a:t>
            </a:r>
            <a:r>
              <a:rPr lang="en-US" dirty="0" smtClean="0"/>
              <a:t>Program</a:t>
            </a:r>
          </a:p>
          <a:p>
            <a:pPr lvl="1"/>
            <a:endParaRPr lang="en-US" dirty="0"/>
          </a:p>
          <a:p>
            <a:r>
              <a:rPr lang="en-US" dirty="0" smtClean="0"/>
              <a:t>Outreach to School Administrators, Other School Personnel and those that can help make Ohio healthier &amp; physically active.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Substitution/Waiver Elimination</a:t>
            </a:r>
          </a:p>
          <a:p>
            <a:pPr lvl="2"/>
            <a:r>
              <a:rPr lang="en-US" dirty="0" smtClean="0"/>
              <a:t>High School Fitness</a:t>
            </a:r>
          </a:p>
          <a:p>
            <a:pPr lvl="1"/>
            <a:r>
              <a:rPr lang="en-US" dirty="0" smtClean="0"/>
              <a:t>Health Education Standards</a:t>
            </a:r>
          </a:p>
          <a:p>
            <a:pPr lvl="2"/>
            <a:r>
              <a:rPr lang="en-US" dirty="0" smtClean="0"/>
              <a:t>HOPE Curriculum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We Want You </a:t>
            </a:r>
            <a:r>
              <a:rPr lang="en-US" dirty="0" smtClean="0"/>
              <a:t>to become Involved at your institution.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0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Convention</a:t>
            </a:r>
          </a:p>
          <a:p>
            <a:pPr lvl="1"/>
            <a:r>
              <a:rPr lang="en-US" dirty="0" smtClean="0"/>
              <a:t>Student Showcase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Student Volunteer</a:t>
            </a:r>
          </a:p>
          <a:p>
            <a:pPr lvl="1"/>
            <a:r>
              <a:rPr lang="en-US" dirty="0" smtClean="0"/>
              <a:t>Social Activities/Games</a:t>
            </a:r>
          </a:p>
          <a:p>
            <a:pPr lvl="1"/>
            <a:r>
              <a:rPr lang="en-US" dirty="0" smtClean="0"/>
              <a:t>Student Involvement</a:t>
            </a:r>
          </a:p>
          <a:p>
            <a:r>
              <a:rPr lang="en-US"/>
              <a:t>Memorial Scholarships and Awards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Social</a:t>
            </a:r>
          </a:p>
          <a:p>
            <a:pPr lvl="1"/>
            <a:r>
              <a:rPr lang="en-US" dirty="0" smtClean="0"/>
              <a:t>Summer Outing</a:t>
            </a:r>
          </a:p>
          <a:p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Health Standards</a:t>
            </a:r>
          </a:p>
          <a:p>
            <a:pPr lvl="1"/>
            <a:r>
              <a:rPr lang="en-US" smtClean="0"/>
              <a:t>SHAPE America SpeakOut</a:t>
            </a:r>
            <a:r>
              <a:rPr lang="en-US" dirty="0" smtClean="0"/>
              <a:t>! Day</a:t>
            </a:r>
          </a:p>
          <a:p>
            <a:r>
              <a:rPr lang="en-US" dirty="0" smtClean="0"/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7526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2667000"/>
            <a:ext cx="8610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-457200" algn="l"/>
                <a:tab pos="685800" algn="l"/>
              </a:tabLst>
            </a:pPr>
            <a:endParaRPr lang="en-US" altLang="zh-CN" sz="2000" b="1" dirty="0">
              <a:latin typeface="Arial" pitchFamily="34" charset="0"/>
              <a:ea typeface="Ari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-457200" algn="l"/>
                <a:tab pos="685800" algn="l"/>
              </a:tabLst>
            </a:pP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-457200" algn="l"/>
                <a:tab pos="685800" algn="l"/>
              </a:tabLst>
            </a:pPr>
            <a:r>
              <a:rPr kumimoji="0" lang="en-US" altLang="zh-CN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/>
                <a:cs typeface="Arial" pitchFamily="34" charset="0"/>
              </a:rPr>
              <a:t>Mission Statement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-457200" algn="l"/>
                <a:tab pos="685800" algn="l"/>
              </a:tabLst>
            </a:pP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/>
                <a:cs typeface="Arial" pitchFamily="34" charset="0"/>
              </a:rPr>
              <a:t>The Ohio Association for Health, Physical Education, Recreation and Dance is committed to keeping Ohioans healthy and active by providing lifelong learning, professional development, leadership, service, and advocacy.</a:t>
            </a:r>
            <a:endParaRPr kumimoji="0" lang="en-US" altLang="zh-CN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600175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685800" algn="l"/>
                <a:tab pos="-457200" algn="l"/>
                <a:tab pos="685800" algn="l"/>
              </a:tabLst>
            </a:pPr>
            <a:r>
              <a:rPr kumimoji="0" lang="en-US" altLang="zh-CN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/>
                <a:cs typeface="Arial" pitchFamily="34" charset="0"/>
              </a:rPr>
              <a:t>Vision Statement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685800" algn="l"/>
                <a:tab pos="-457200" algn="l"/>
                <a:tab pos="685800" algn="l"/>
              </a:tabLs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/>
                <a:cs typeface="Arial" pitchFamily="34" charset="0"/>
              </a:rPr>
              <a:t>	</a:t>
            </a:r>
            <a:r>
              <a:rPr kumimoji="0" lang="en-US" altLang="zh-CN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/>
                <a:cs typeface="Arial" pitchFamily="34" charset="0"/>
              </a:rPr>
              <a:t>Keeping Ohioans healthy and active for a lifetime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8721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685800" algn="l"/>
                <a:tab pos="-457200" algn="l"/>
                <a:tab pos="685800" algn="l"/>
              </a:tabLst>
            </a:pPr>
            <a:r>
              <a:rPr kumimoji="0" lang="en-US" altLang="zh-CN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/>
                <a:cs typeface="Arial" pitchFamily="34" charset="0"/>
              </a:rPr>
              <a:t>OAHPERD</a:t>
            </a:r>
            <a:endParaRPr kumimoji="0" lang="en-US" altLang="zh-CN" sz="4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OAHPERD?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State-affiliate organization with SHAPE America</a:t>
            </a:r>
          </a:p>
          <a:p>
            <a:pPr lvl="1"/>
            <a:r>
              <a:rPr lang="en-US" dirty="0" smtClean="0"/>
              <a:t>Society of Health and Physical Educators (formerly AAHPERD)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 of the MW District of SHAPE America.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established as main professional organization for fields of physical education, health education, recreation, exercise science, sport management, leisure and tourism.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8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Annual Convention – Kalahari (Sandusky)</a:t>
            </a:r>
          </a:p>
          <a:p>
            <a:pPr lvl="1"/>
            <a:r>
              <a:rPr lang="en-US" dirty="0" smtClean="0"/>
              <a:t>Always the week after </a:t>
            </a:r>
            <a:r>
              <a:rPr lang="en-US" dirty="0" err="1" smtClean="0"/>
              <a:t>Thanksiving</a:t>
            </a:r>
            <a:r>
              <a:rPr lang="en-US" dirty="0" smtClean="0"/>
              <a:t> (Wed-Fri)</a:t>
            </a:r>
            <a:endParaRPr lang="en-US" dirty="0" smtClean="0"/>
          </a:p>
          <a:p>
            <a:pPr lvl="1"/>
            <a:r>
              <a:rPr lang="en-US" dirty="0" smtClean="0"/>
              <a:t>Offers over 100 sessions</a:t>
            </a:r>
          </a:p>
          <a:p>
            <a:pPr lvl="1"/>
            <a:r>
              <a:rPr lang="en-US" dirty="0" smtClean="0"/>
              <a:t>Pre-convention workshops</a:t>
            </a:r>
            <a:endParaRPr lang="en-US" dirty="0" smtClean="0"/>
          </a:p>
          <a:p>
            <a:r>
              <a:rPr lang="en-US" dirty="0" smtClean="0"/>
              <a:t>Summer Institute </a:t>
            </a:r>
          </a:p>
          <a:p>
            <a:pPr lvl="1"/>
            <a:r>
              <a:rPr lang="en-US" dirty="0" smtClean="0"/>
              <a:t>Occurs every other (odd) year, </a:t>
            </a:r>
            <a:r>
              <a:rPr lang="en-US" dirty="0" smtClean="0"/>
              <a:t>in June</a:t>
            </a:r>
            <a:endParaRPr lang="en-US" dirty="0" smtClean="0"/>
          </a:p>
          <a:p>
            <a:pPr lvl="1"/>
            <a:r>
              <a:rPr lang="en-US" dirty="0" smtClean="0"/>
              <a:t>1-day </a:t>
            </a:r>
            <a:r>
              <a:rPr lang="en-US" dirty="0" smtClean="0"/>
              <a:t>Workshop for Health &amp; Physical Education</a:t>
            </a:r>
          </a:p>
          <a:p>
            <a:r>
              <a:rPr lang="en-US" dirty="0" smtClean="0"/>
              <a:t>Webinars </a:t>
            </a:r>
            <a:r>
              <a:rPr lang="en-US" dirty="0" smtClean="0"/>
              <a:t>&amp; Clinics</a:t>
            </a:r>
          </a:p>
          <a:p>
            <a:r>
              <a:rPr lang="en-US" dirty="0" smtClean="0"/>
              <a:t>“Menu” of PD for school districts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</a:p>
          <a:p>
            <a:pPr lvl="1"/>
            <a:r>
              <a:rPr lang="en-US" dirty="0" smtClean="0"/>
              <a:t>Future Focus </a:t>
            </a:r>
          </a:p>
          <a:p>
            <a:pPr lvl="2"/>
            <a:r>
              <a:rPr lang="en-US" dirty="0" smtClean="0"/>
              <a:t>Electronic</a:t>
            </a:r>
            <a:r>
              <a:rPr lang="en-US" dirty="0" smtClean="0"/>
              <a:t> </a:t>
            </a:r>
            <a:r>
              <a:rPr lang="en-US" dirty="0" smtClean="0"/>
              <a:t>peer-reviewed journal</a:t>
            </a:r>
          </a:p>
          <a:p>
            <a:r>
              <a:rPr lang="en-US" dirty="0" smtClean="0"/>
              <a:t>E-News</a:t>
            </a:r>
          </a:p>
          <a:p>
            <a:pPr lvl="1"/>
            <a:r>
              <a:rPr lang="en-US" sz="2000" dirty="0" smtClean="0"/>
              <a:t>Monthly updates, news, resources, reminders, etc.</a:t>
            </a:r>
            <a:endParaRPr lang="en-US" sz="2000" dirty="0" smtClean="0"/>
          </a:p>
          <a:p>
            <a:r>
              <a:rPr lang="en-US" dirty="0" smtClean="0"/>
              <a:t>OAHPERD </a:t>
            </a:r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Professional Development Opportunities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Updates</a:t>
            </a:r>
          </a:p>
          <a:p>
            <a:r>
              <a:rPr lang="en-US" dirty="0" smtClean="0"/>
              <a:t>Model Curriculum</a:t>
            </a:r>
          </a:p>
        </p:txBody>
      </p:sp>
    </p:spTree>
    <p:extLst>
      <p:ext uri="{BB962C8B-B14F-4D97-AF65-F5344CB8AC3E}">
        <p14:creationId xmlns:p14="http://schemas.microsoft.com/office/powerpoint/2010/main" val="12770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Support implementation of Federal Legislation</a:t>
            </a:r>
          </a:p>
          <a:p>
            <a:pPr lvl="2"/>
            <a:r>
              <a:rPr lang="en-US" dirty="0" smtClean="0"/>
              <a:t>ESSA</a:t>
            </a:r>
          </a:p>
          <a:p>
            <a:r>
              <a:rPr lang="en-US" dirty="0" smtClean="0"/>
              <a:t>State </a:t>
            </a:r>
          </a:p>
          <a:p>
            <a:pPr lvl="1"/>
            <a:r>
              <a:rPr lang="en-US" dirty="0" smtClean="0"/>
              <a:t>Health Education Standards</a:t>
            </a:r>
          </a:p>
          <a:p>
            <a:pPr lvl="1"/>
            <a:r>
              <a:rPr lang="en-US" dirty="0" smtClean="0"/>
              <a:t>Physical Education Waiver/Substitution Elimination</a:t>
            </a:r>
          </a:p>
          <a:p>
            <a:pPr lvl="1"/>
            <a:r>
              <a:rPr lang="en-US" dirty="0" smtClean="0"/>
              <a:t>Quality Health &amp; Physical Education</a:t>
            </a:r>
          </a:p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Support local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6698" y="1544882"/>
            <a:ext cx="4219102" cy="5434103"/>
          </a:xfrm>
        </p:spPr>
        <p:txBody>
          <a:bodyPr/>
          <a:lstStyle/>
          <a:p>
            <a:pPr lvl="0"/>
            <a:r>
              <a:rPr lang="en-US" sz="1800" dirty="0"/>
              <a:t>Adapted Physical Education Teacher of the Year</a:t>
            </a:r>
          </a:p>
          <a:p>
            <a:pPr lvl="0"/>
            <a:r>
              <a:rPr lang="en-US" sz="1800" dirty="0"/>
              <a:t>K-12 Dance Educator of the Year</a:t>
            </a:r>
          </a:p>
          <a:p>
            <a:pPr lvl="0"/>
            <a:r>
              <a:rPr lang="en-US" sz="1800" dirty="0"/>
              <a:t>Elementary Physical Education Teacher of the Year</a:t>
            </a:r>
          </a:p>
          <a:p>
            <a:pPr lvl="0"/>
            <a:r>
              <a:rPr lang="en-US" sz="1800" dirty="0"/>
              <a:t>Middle/Secondary School Physical Educator of the Year</a:t>
            </a:r>
          </a:p>
          <a:p>
            <a:pPr lvl="0"/>
            <a:r>
              <a:rPr lang="en-US" sz="1800" dirty="0"/>
              <a:t>Excellence in Programming Award - Intramurals</a:t>
            </a:r>
          </a:p>
          <a:p>
            <a:pPr lvl="0"/>
            <a:r>
              <a:rPr lang="en-US" sz="1800" dirty="0"/>
              <a:t>Health Professional Award of the Year</a:t>
            </a:r>
          </a:p>
          <a:p>
            <a:pPr lvl="0"/>
            <a:r>
              <a:rPr lang="en-US" sz="1800" dirty="0"/>
              <a:t>Honor Award</a:t>
            </a:r>
          </a:p>
          <a:p>
            <a:pPr lvl="0"/>
            <a:r>
              <a:rPr lang="en-US" sz="1800" dirty="0"/>
              <a:t>Honorary Life Membership </a:t>
            </a:r>
            <a:r>
              <a:rPr lang="en-US" sz="1800" dirty="0" smtClean="0"/>
              <a:t>Award</a:t>
            </a:r>
          </a:p>
          <a:p>
            <a:r>
              <a:rPr lang="en-US" sz="1800" dirty="0"/>
              <a:t>Meritorious </a:t>
            </a:r>
            <a:r>
              <a:rPr lang="en-US" sz="1800" dirty="0" smtClean="0"/>
              <a:t>Award</a:t>
            </a:r>
          </a:p>
          <a:p>
            <a:pPr lvl="0"/>
            <a:r>
              <a:rPr lang="en-US" sz="1800" dirty="0"/>
              <a:t>Recreation and Leisure Award</a:t>
            </a:r>
          </a:p>
          <a:p>
            <a:pPr lvl="0"/>
            <a:r>
              <a:rPr lang="en-US" sz="1800" dirty="0"/>
              <a:t>Scholar Award</a:t>
            </a:r>
          </a:p>
          <a:p>
            <a:pPr marL="0" indent="0">
              <a:buNone/>
            </a:pPr>
            <a:endParaRPr lang="en-US" sz="1400" dirty="0"/>
          </a:p>
          <a:p>
            <a:pPr lvl="0"/>
            <a:endParaRPr lang="en-US" sz="1400" dirty="0"/>
          </a:p>
          <a:p>
            <a:pPr lvl="0"/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838949"/>
            <a:ext cx="3886200" cy="4572000"/>
          </a:xfrm>
        </p:spPr>
        <p:txBody>
          <a:bodyPr/>
          <a:lstStyle/>
          <a:p>
            <a:pPr lvl="0"/>
            <a:r>
              <a:rPr lang="en-US" sz="2000" dirty="0"/>
              <a:t>Jump Rope for Heart/Hoops for Heart Scholarship Award</a:t>
            </a:r>
          </a:p>
          <a:p>
            <a:pPr lvl="0"/>
            <a:r>
              <a:rPr lang="en-US" sz="2000" dirty="0"/>
              <a:t>Memorial Scholarship</a:t>
            </a:r>
          </a:p>
          <a:p>
            <a:pPr lvl="0"/>
            <a:r>
              <a:rPr lang="en-US" sz="2000" dirty="0" smtClean="0"/>
              <a:t>Young </a:t>
            </a:r>
            <a:r>
              <a:rPr lang="en-US" sz="2000" dirty="0"/>
              <a:t>Professional Award</a:t>
            </a:r>
          </a:p>
          <a:p>
            <a:pPr lvl="2"/>
            <a:r>
              <a:rPr lang="en-US" sz="2000" dirty="0"/>
              <a:t>PreK-12</a:t>
            </a:r>
          </a:p>
          <a:p>
            <a:pPr lvl="2"/>
            <a:r>
              <a:rPr lang="en-US" sz="2000" dirty="0"/>
              <a:t>Higher </a:t>
            </a:r>
            <a:r>
              <a:rPr lang="en-US" sz="2000" dirty="0" smtClean="0"/>
              <a:t>Ed</a:t>
            </a:r>
            <a:endParaRPr lang="en-US" sz="2000" dirty="0"/>
          </a:p>
          <a:p>
            <a:pPr lvl="0"/>
            <a:r>
              <a:rPr lang="en-US" sz="2000" dirty="0" smtClean="0"/>
              <a:t>Research </a:t>
            </a:r>
            <a:r>
              <a:rPr lang="en-US" sz="2000" dirty="0"/>
              <a:t>Grants</a:t>
            </a:r>
          </a:p>
          <a:p>
            <a:pPr lvl="0"/>
            <a:r>
              <a:rPr lang="en-US" sz="2000" dirty="0"/>
              <a:t>Ohio Gold Award</a:t>
            </a:r>
          </a:p>
          <a:p>
            <a:pPr lvl="0"/>
            <a:r>
              <a:rPr lang="en-US" sz="2000" dirty="0"/>
              <a:t>Ohio College Association/Women’s Physical Education Society (OCA/WPES) </a:t>
            </a:r>
            <a:r>
              <a:rPr lang="en-US" sz="2000" dirty="0" smtClean="0"/>
              <a:t>Scholarship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47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Joint Projects</a:t>
            </a:r>
          </a:p>
          <a:p>
            <a:pPr lvl="1"/>
            <a:r>
              <a:rPr lang="en-US" dirty="0" smtClean="0"/>
              <a:t>Jump Rope &amp; Hoops for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2727" y="27801"/>
            <a:ext cx="71038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/>
              </a:rPr>
              <a:t>OAHPERD LEADERSHIP STRUCTURE</a:t>
            </a:r>
            <a:endParaRPr lang="en-US" sz="3000" dirty="0">
              <a:latin typeface="Arial"/>
            </a:endParaRPr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0" y="538198"/>
            <a:ext cx="9144000" cy="6278400"/>
            <a:chOff x="3208" y="-1215"/>
            <a:chExt cx="8442" cy="6503"/>
          </a:xfrm>
        </p:grpSpPr>
        <p:sp>
          <p:nvSpPr>
            <p:cNvPr id="6" name="AutoShape 89"/>
            <p:cNvSpPr>
              <a:spLocks noChangeAspect="1" noChangeArrowheads="1" noTextEdit="1"/>
            </p:cNvSpPr>
            <p:nvPr/>
          </p:nvSpPr>
          <p:spPr bwMode="auto">
            <a:xfrm>
              <a:off x="3208" y="-1215"/>
              <a:ext cx="8442" cy="65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" name="Rectangle 88"/>
            <p:cNvSpPr>
              <a:spLocks noChangeArrowheads="1"/>
            </p:cNvSpPr>
            <p:nvPr/>
          </p:nvSpPr>
          <p:spPr bwMode="auto">
            <a:xfrm>
              <a:off x="6820" y="-706"/>
              <a:ext cx="1600" cy="3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Executive Committee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87"/>
            <p:cNvSpPr>
              <a:spLocks noChangeShapeType="1"/>
            </p:cNvSpPr>
            <p:nvPr/>
          </p:nvSpPr>
          <p:spPr bwMode="auto">
            <a:xfrm flipH="1">
              <a:off x="7538" y="-403"/>
              <a:ext cx="1" cy="7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" name="Line 86"/>
            <p:cNvSpPr>
              <a:spLocks noChangeShapeType="1"/>
            </p:cNvSpPr>
            <p:nvPr/>
          </p:nvSpPr>
          <p:spPr bwMode="auto">
            <a:xfrm flipH="1">
              <a:off x="5320" y="297"/>
              <a:ext cx="24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" name="Line 85"/>
            <p:cNvSpPr>
              <a:spLocks noChangeShapeType="1"/>
            </p:cNvSpPr>
            <p:nvPr/>
          </p:nvSpPr>
          <p:spPr bwMode="auto">
            <a:xfrm>
              <a:off x="5320" y="297"/>
              <a:ext cx="1" cy="2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" name="Rectangle 84"/>
            <p:cNvSpPr>
              <a:spLocks noChangeArrowheads="1"/>
            </p:cNvSpPr>
            <p:nvPr/>
          </p:nvSpPr>
          <p:spPr bwMode="auto">
            <a:xfrm>
              <a:off x="3696" y="503"/>
              <a:ext cx="3341" cy="5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Divisions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83"/>
            <p:cNvSpPr>
              <a:spLocks noChangeShapeType="1"/>
            </p:cNvSpPr>
            <p:nvPr/>
          </p:nvSpPr>
          <p:spPr bwMode="auto">
            <a:xfrm flipH="1">
              <a:off x="7720" y="299"/>
              <a:ext cx="19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3" name="Line 82"/>
            <p:cNvSpPr>
              <a:spLocks noChangeShapeType="1"/>
            </p:cNvSpPr>
            <p:nvPr/>
          </p:nvSpPr>
          <p:spPr bwMode="auto">
            <a:xfrm>
              <a:off x="9620" y="297"/>
              <a:ext cx="1" cy="2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4" name="Rectangle 81"/>
            <p:cNvSpPr>
              <a:spLocks noChangeArrowheads="1"/>
            </p:cNvSpPr>
            <p:nvPr/>
          </p:nvSpPr>
          <p:spPr bwMode="auto">
            <a:xfrm>
              <a:off x="8535" y="508"/>
              <a:ext cx="2243" cy="5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Standing Committees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80"/>
            <p:cNvSpPr>
              <a:spLocks noChangeShapeType="1"/>
            </p:cNvSpPr>
            <p:nvPr/>
          </p:nvSpPr>
          <p:spPr bwMode="auto">
            <a:xfrm>
              <a:off x="5320" y="1000"/>
              <a:ext cx="1" cy="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6" name="Line 79"/>
            <p:cNvSpPr>
              <a:spLocks noChangeShapeType="1"/>
            </p:cNvSpPr>
            <p:nvPr/>
          </p:nvSpPr>
          <p:spPr bwMode="auto">
            <a:xfrm flipH="1">
              <a:off x="3588" y="1102"/>
              <a:ext cx="35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" name="Line 78"/>
            <p:cNvSpPr>
              <a:spLocks noChangeShapeType="1"/>
            </p:cNvSpPr>
            <p:nvPr/>
          </p:nvSpPr>
          <p:spPr bwMode="auto">
            <a:xfrm>
              <a:off x="3587" y="1102"/>
              <a:ext cx="1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" name="Rectangle 77"/>
            <p:cNvSpPr>
              <a:spLocks noChangeArrowheads="1"/>
            </p:cNvSpPr>
            <p:nvPr/>
          </p:nvSpPr>
          <p:spPr bwMode="auto">
            <a:xfrm>
              <a:off x="3345" y="1302"/>
              <a:ext cx="975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Adult Development and Learning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76"/>
            <p:cNvSpPr>
              <a:spLocks noChangeShapeType="1"/>
            </p:cNvSpPr>
            <p:nvPr/>
          </p:nvSpPr>
          <p:spPr bwMode="auto">
            <a:xfrm>
              <a:off x="4603" y="1102"/>
              <a:ext cx="1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0" name="Rectangle 75"/>
            <p:cNvSpPr>
              <a:spLocks noChangeArrowheads="1"/>
            </p:cNvSpPr>
            <p:nvPr/>
          </p:nvSpPr>
          <p:spPr bwMode="auto">
            <a:xfrm>
              <a:off x="4520" y="1302"/>
              <a:ext cx="700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Health Education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74"/>
            <p:cNvSpPr>
              <a:spLocks noChangeShapeType="1"/>
            </p:cNvSpPr>
            <p:nvPr/>
          </p:nvSpPr>
          <p:spPr bwMode="auto">
            <a:xfrm>
              <a:off x="4320" y="110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2" name="Line 73"/>
            <p:cNvSpPr>
              <a:spLocks noChangeShapeType="1"/>
            </p:cNvSpPr>
            <p:nvPr/>
          </p:nvSpPr>
          <p:spPr bwMode="auto">
            <a:xfrm>
              <a:off x="4420" y="110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4420" y="110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4" name="Line 71"/>
            <p:cNvSpPr>
              <a:spLocks noChangeShapeType="1"/>
            </p:cNvSpPr>
            <p:nvPr/>
          </p:nvSpPr>
          <p:spPr bwMode="auto">
            <a:xfrm>
              <a:off x="4420" y="1101"/>
              <a:ext cx="1" cy="1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" name="Rectangle 70"/>
            <p:cNvSpPr>
              <a:spLocks noChangeArrowheads="1"/>
            </p:cNvSpPr>
            <p:nvPr/>
          </p:nvSpPr>
          <p:spPr bwMode="auto">
            <a:xfrm>
              <a:off x="5453" y="1304"/>
              <a:ext cx="700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Physical Education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69"/>
            <p:cNvSpPr>
              <a:spLocks noChangeArrowheads="1"/>
            </p:cNvSpPr>
            <p:nvPr/>
          </p:nvSpPr>
          <p:spPr bwMode="auto">
            <a:xfrm>
              <a:off x="6320" y="1302"/>
              <a:ext cx="717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Sport</a:t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Sciences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68"/>
            <p:cNvSpPr>
              <a:spLocks noChangeShapeType="1"/>
            </p:cNvSpPr>
            <p:nvPr/>
          </p:nvSpPr>
          <p:spPr bwMode="auto">
            <a:xfrm>
              <a:off x="6403" y="1102"/>
              <a:ext cx="1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8" name="Line 67"/>
            <p:cNvSpPr>
              <a:spLocks noChangeShapeType="1"/>
            </p:cNvSpPr>
            <p:nvPr/>
          </p:nvSpPr>
          <p:spPr bwMode="auto">
            <a:xfrm>
              <a:off x="5528" y="1101"/>
              <a:ext cx="1" cy="2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" name="Line 66"/>
            <p:cNvSpPr>
              <a:spLocks noChangeShapeType="1"/>
            </p:cNvSpPr>
            <p:nvPr/>
          </p:nvSpPr>
          <p:spPr bwMode="auto">
            <a:xfrm>
              <a:off x="5320" y="1101"/>
              <a:ext cx="1" cy="1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" name="Line 65"/>
            <p:cNvSpPr>
              <a:spLocks noChangeShapeType="1"/>
            </p:cNvSpPr>
            <p:nvPr/>
          </p:nvSpPr>
          <p:spPr bwMode="auto">
            <a:xfrm>
              <a:off x="6220" y="1101"/>
              <a:ext cx="1" cy="1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4128" y="2005"/>
              <a:ext cx="784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Higher Education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63"/>
            <p:cNvSpPr>
              <a:spLocks noChangeArrowheads="1"/>
            </p:cNvSpPr>
            <p:nvPr/>
          </p:nvSpPr>
          <p:spPr bwMode="auto">
            <a:xfrm>
              <a:off x="4971" y="2006"/>
              <a:ext cx="708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Dance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62"/>
            <p:cNvSpPr>
              <a:spLocks noChangeArrowheads="1"/>
            </p:cNvSpPr>
            <p:nvPr/>
          </p:nvSpPr>
          <p:spPr bwMode="auto">
            <a:xfrm>
              <a:off x="5820" y="2006"/>
              <a:ext cx="743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Recreation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>
              <a:off x="9620" y="1004"/>
              <a:ext cx="2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Line 60"/>
            <p:cNvSpPr>
              <a:spLocks noChangeShapeType="1"/>
            </p:cNvSpPr>
            <p:nvPr/>
          </p:nvSpPr>
          <p:spPr bwMode="auto">
            <a:xfrm flipH="1">
              <a:off x="7921" y="1186"/>
              <a:ext cx="330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6" name="Line 59"/>
            <p:cNvSpPr>
              <a:spLocks noChangeShapeType="1"/>
            </p:cNvSpPr>
            <p:nvPr/>
          </p:nvSpPr>
          <p:spPr bwMode="auto">
            <a:xfrm>
              <a:off x="7920" y="1191"/>
              <a:ext cx="1" cy="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7" name="Rectangle 58"/>
            <p:cNvSpPr>
              <a:spLocks noChangeArrowheads="1"/>
            </p:cNvSpPr>
            <p:nvPr/>
          </p:nvSpPr>
          <p:spPr bwMode="auto">
            <a:xfrm>
              <a:off x="7670" y="1283"/>
              <a:ext cx="800" cy="5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Student Leadership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57"/>
            <p:cNvSpPr>
              <a:spLocks noChangeShapeType="1"/>
            </p:cNvSpPr>
            <p:nvPr/>
          </p:nvSpPr>
          <p:spPr bwMode="auto">
            <a:xfrm>
              <a:off x="9170" y="1196"/>
              <a:ext cx="1" cy="2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" name="Line 56"/>
            <p:cNvSpPr>
              <a:spLocks noChangeShapeType="1"/>
            </p:cNvSpPr>
            <p:nvPr/>
          </p:nvSpPr>
          <p:spPr bwMode="auto">
            <a:xfrm>
              <a:off x="10062" y="1191"/>
              <a:ext cx="1" cy="2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11222" y="1192"/>
              <a:ext cx="1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1" name="Rectangle 54"/>
            <p:cNvSpPr>
              <a:spLocks noChangeArrowheads="1"/>
            </p:cNvSpPr>
            <p:nvPr/>
          </p:nvSpPr>
          <p:spPr bwMode="auto">
            <a:xfrm>
              <a:off x="10170" y="1904"/>
              <a:ext cx="942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Governance and Nominating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53"/>
            <p:cNvSpPr>
              <a:spLocks noChangeArrowheads="1"/>
            </p:cNvSpPr>
            <p:nvPr/>
          </p:nvSpPr>
          <p:spPr bwMode="auto">
            <a:xfrm>
              <a:off x="8773" y="1302"/>
              <a:ext cx="80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Editorial Board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52"/>
            <p:cNvSpPr>
              <a:spLocks noChangeArrowheads="1"/>
            </p:cNvSpPr>
            <p:nvPr/>
          </p:nvSpPr>
          <p:spPr bwMode="auto">
            <a:xfrm>
              <a:off x="8220" y="1910"/>
              <a:ext cx="800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Awards </a:t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and Recognition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8647" y="998"/>
              <a:ext cx="1" cy="9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10594" y="1004"/>
              <a:ext cx="1" cy="9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9716" y="1302"/>
              <a:ext cx="80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Finance, Investment and Review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10662" y="1304"/>
              <a:ext cx="900" cy="5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Public Relations and Advocacy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8648" y="2413"/>
              <a:ext cx="1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10593" y="2408"/>
              <a:ext cx="1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9870" y="2508"/>
              <a:ext cx="1600" cy="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Subcommittees </a:t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(non-voting)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-Constitution and Bylaws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7537" y="297"/>
              <a:ext cx="1" cy="2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 flipH="1">
              <a:off x="5219" y="2675"/>
              <a:ext cx="2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5219" y="2676"/>
              <a:ext cx="1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4044" y="3286"/>
              <a:ext cx="2425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Special Committees and Special Program Coordinators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3345" y="4127"/>
              <a:ext cx="975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/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WSCC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39"/>
            <p:cNvSpPr>
              <a:spLocks noChangeShapeType="1"/>
            </p:cNvSpPr>
            <p:nvPr/>
          </p:nvSpPr>
          <p:spPr bwMode="auto">
            <a:xfrm>
              <a:off x="5221" y="3679"/>
              <a:ext cx="1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7" name="Line 38"/>
            <p:cNvSpPr>
              <a:spLocks noChangeShapeType="1"/>
            </p:cNvSpPr>
            <p:nvPr/>
          </p:nvSpPr>
          <p:spPr bwMode="auto">
            <a:xfrm flipH="1">
              <a:off x="3720" y="3914"/>
              <a:ext cx="30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3720" y="3914"/>
              <a:ext cx="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>
              <a:off x="4720" y="3914"/>
              <a:ext cx="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>
              <a:off x="5820" y="3914"/>
              <a:ext cx="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1" name="Line 34"/>
            <p:cNvSpPr>
              <a:spLocks noChangeShapeType="1"/>
            </p:cNvSpPr>
            <p:nvPr/>
          </p:nvSpPr>
          <p:spPr bwMode="auto">
            <a:xfrm>
              <a:off x="6720" y="3914"/>
              <a:ext cx="1" cy="1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5226" y="4126"/>
              <a:ext cx="1000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Jump and Hoops for Heart (Co-chairs)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4359" y="4126"/>
              <a:ext cx="800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/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Convention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31"/>
            <p:cNvSpPr>
              <a:spLocks noChangeArrowheads="1"/>
            </p:cNvSpPr>
            <p:nvPr/>
          </p:nvSpPr>
          <p:spPr bwMode="auto">
            <a:xfrm>
              <a:off x="6320" y="4126"/>
              <a:ext cx="1000" cy="5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ODE/ODH Representative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30"/>
            <p:cNvSpPr>
              <a:spLocks noChangeArrowheads="1"/>
            </p:cNvSpPr>
            <p:nvPr/>
          </p:nvSpPr>
          <p:spPr bwMode="auto">
            <a:xfrm>
              <a:off x="7821" y="2507"/>
              <a:ext cx="1700" cy="11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Subcommittees (non-voting)</a:t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- Teacher of the Year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- Memorial Scholarship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- Ohio Gold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- Honor Awards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- Research Grants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29"/>
            <p:cNvSpPr>
              <a:spLocks noChangeShapeType="1"/>
            </p:cNvSpPr>
            <p:nvPr/>
          </p:nvSpPr>
          <p:spPr bwMode="auto">
            <a:xfrm>
              <a:off x="7536" y="2810"/>
              <a:ext cx="1" cy="10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7" name="Line 28"/>
            <p:cNvSpPr>
              <a:spLocks noChangeShapeType="1"/>
            </p:cNvSpPr>
            <p:nvPr/>
          </p:nvSpPr>
          <p:spPr bwMode="auto">
            <a:xfrm>
              <a:off x="7539" y="3814"/>
              <a:ext cx="2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8" name="Line 27"/>
            <p:cNvSpPr>
              <a:spLocks noChangeShapeType="1"/>
            </p:cNvSpPr>
            <p:nvPr/>
          </p:nvSpPr>
          <p:spPr bwMode="auto">
            <a:xfrm>
              <a:off x="9820" y="4115"/>
              <a:ext cx="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>
              <a:off x="9820" y="3813"/>
              <a:ext cx="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8720" y="4014"/>
              <a:ext cx="2100" cy="3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Special Appointments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V="1">
              <a:off x="7720" y="4427"/>
              <a:ext cx="34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8646" y="4427"/>
              <a:ext cx="1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>
              <a:off x="9572" y="4427"/>
              <a:ext cx="1" cy="2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4" name="Line 21"/>
            <p:cNvSpPr>
              <a:spLocks noChangeShapeType="1"/>
            </p:cNvSpPr>
            <p:nvPr/>
          </p:nvSpPr>
          <p:spPr bwMode="auto">
            <a:xfrm>
              <a:off x="11119" y="4416"/>
              <a:ext cx="1" cy="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8279" y="4676"/>
              <a:ext cx="891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Diversity Representative</a:t>
              </a:r>
              <a:b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9241" y="4676"/>
              <a:ext cx="721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Historian</a:t>
              </a:r>
              <a:b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18"/>
            <p:cNvSpPr>
              <a:spLocks noChangeArrowheads="1"/>
            </p:cNvSpPr>
            <p:nvPr/>
          </p:nvSpPr>
          <p:spPr bwMode="auto">
            <a:xfrm>
              <a:off x="10820" y="4676"/>
              <a:ext cx="758" cy="5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Other</a:t>
              </a:r>
              <a:b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Liaisons </a:t>
              </a:r>
              <a:b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17"/>
            <p:cNvSpPr>
              <a:spLocks noChangeArrowheads="1"/>
            </p:cNvSpPr>
            <p:nvPr/>
          </p:nvSpPr>
          <p:spPr bwMode="auto">
            <a:xfrm>
              <a:off x="9031" y="-1078"/>
              <a:ext cx="2100" cy="2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President Elect or Past President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16"/>
            <p:cNvSpPr>
              <a:spLocks noChangeArrowheads="1"/>
            </p:cNvSpPr>
            <p:nvPr/>
          </p:nvSpPr>
          <p:spPr bwMode="auto">
            <a:xfrm>
              <a:off x="9021" y="-805"/>
              <a:ext cx="699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Treasurer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>
              <a:off x="9020" y="-405"/>
              <a:ext cx="1500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All Ohio Representative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Line 14"/>
            <p:cNvSpPr>
              <a:spLocks noChangeShapeType="1"/>
            </p:cNvSpPr>
            <p:nvPr/>
          </p:nvSpPr>
          <p:spPr bwMode="auto">
            <a:xfrm>
              <a:off x="9820" y="4315"/>
              <a:ext cx="1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9020" y="-204"/>
              <a:ext cx="1500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Trustees (3) 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12"/>
            <p:cNvSpPr>
              <a:spLocks noChangeArrowheads="1"/>
            </p:cNvSpPr>
            <p:nvPr/>
          </p:nvSpPr>
          <p:spPr bwMode="auto">
            <a:xfrm>
              <a:off x="9020" y="-3"/>
              <a:ext cx="1700" cy="2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Executive Director 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11"/>
            <p:cNvSpPr>
              <a:spLocks noChangeShapeType="1"/>
            </p:cNvSpPr>
            <p:nvPr/>
          </p:nvSpPr>
          <p:spPr bwMode="auto">
            <a:xfrm>
              <a:off x="8420" y="-505"/>
              <a:ext cx="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85" name="Line 10"/>
            <p:cNvSpPr>
              <a:spLocks noChangeShapeType="1"/>
            </p:cNvSpPr>
            <p:nvPr/>
          </p:nvSpPr>
          <p:spPr bwMode="auto">
            <a:xfrm>
              <a:off x="8920" y="-907"/>
              <a:ext cx="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86" name="Line 9"/>
            <p:cNvSpPr>
              <a:spLocks noChangeShapeType="1"/>
            </p:cNvSpPr>
            <p:nvPr/>
          </p:nvSpPr>
          <p:spPr bwMode="auto">
            <a:xfrm flipV="1">
              <a:off x="8920" y="-907"/>
              <a:ext cx="0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>
              <a:off x="7170" y="1103"/>
              <a:ext cx="1" cy="1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88" name="Rectangle 7"/>
            <p:cNvSpPr>
              <a:spLocks noChangeArrowheads="1"/>
            </p:cNvSpPr>
            <p:nvPr/>
          </p:nvSpPr>
          <p:spPr bwMode="auto">
            <a:xfrm>
              <a:off x="6778" y="2006"/>
              <a:ext cx="642" cy="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Student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7262" y="4676"/>
              <a:ext cx="924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Parliamentarian </a:t>
              </a:r>
              <a:b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</a:b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(non-voting)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>
              <a:off x="7718" y="4427"/>
              <a:ext cx="2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" name="Rectangle 4"/>
            <p:cNvSpPr>
              <a:spLocks noChangeArrowheads="1"/>
            </p:cNvSpPr>
            <p:nvPr/>
          </p:nvSpPr>
          <p:spPr bwMode="auto">
            <a:xfrm>
              <a:off x="9021" y="-604"/>
              <a:ext cx="699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/>
                  <a:cs typeface="Arial" pitchFamily="34" charset="0"/>
                </a:rPr>
                <a:t>Secretary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5" name="Rectangle 91"/>
          <p:cNvSpPr>
            <a:spLocks noChangeArrowheads="1"/>
          </p:cNvSpPr>
          <p:nvPr/>
        </p:nvSpPr>
        <p:spPr bwMode="auto">
          <a:xfrm>
            <a:off x="6233430" y="485672"/>
            <a:ext cx="8001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/>
                <a:cs typeface="Arial" pitchFamily="34" charset="0"/>
              </a:rPr>
              <a:t>President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43934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" name="Rectangle 64"/>
          <p:cNvSpPr>
            <a:spLocks noChangeArrowheads="1"/>
          </p:cNvSpPr>
          <p:nvPr/>
        </p:nvSpPr>
        <p:spPr bwMode="auto">
          <a:xfrm>
            <a:off x="0" y="3696111"/>
            <a:ext cx="849194" cy="3881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ea typeface="Arial"/>
                <a:cs typeface="Arial" pitchFamily="34" charset="0"/>
              </a:rPr>
              <a:t>WSCC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SU background">
  <a:themeElements>
    <a:clrScheme name="Custom 16">
      <a:dk1>
        <a:sysClr val="windowText" lastClr="000000"/>
      </a:dk1>
      <a:lt1>
        <a:sysClr val="window" lastClr="FFFFFF"/>
      </a:lt1>
      <a:dk2>
        <a:srgbClr val="080605"/>
      </a:dk2>
      <a:lt2>
        <a:srgbClr val="EBDDC3"/>
      </a:lt2>
      <a:accent1>
        <a:srgbClr val="144529"/>
      </a:accent1>
      <a:accent2>
        <a:srgbClr val="D8C012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50400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6">
    <a:dk1>
      <a:sysClr val="windowText" lastClr="000000"/>
    </a:dk1>
    <a:lt1>
      <a:sysClr val="window" lastClr="FFFFFF"/>
    </a:lt1>
    <a:dk2>
      <a:srgbClr val="080605"/>
    </a:dk2>
    <a:lt2>
      <a:srgbClr val="EBDDC3"/>
    </a:lt2>
    <a:accent1>
      <a:srgbClr val="144529"/>
    </a:accent1>
    <a:accent2>
      <a:srgbClr val="D8C012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050400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WSU background.thmx</Template>
  <TotalTime>482</TotalTime>
  <Words>753</Words>
  <Application>Microsoft Office PowerPoint</Application>
  <PresentationFormat>On-screen Show (4:3)</PresentationFormat>
  <Paragraphs>198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Courier New</vt:lpstr>
      <vt:lpstr>Tw Cen MT</vt:lpstr>
      <vt:lpstr>Wingdings</vt:lpstr>
      <vt:lpstr>WSU background</vt:lpstr>
      <vt:lpstr>What is oahperd?</vt:lpstr>
      <vt:lpstr>PowerPoint Presentation</vt:lpstr>
      <vt:lpstr>What is OAHPERD?</vt:lpstr>
      <vt:lpstr>Professional Development</vt:lpstr>
      <vt:lpstr>Professional Development</vt:lpstr>
      <vt:lpstr>Advocacy</vt:lpstr>
      <vt:lpstr>Awards</vt:lpstr>
      <vt:lpstr>Service</vt:lpstr>
      <vt:lpstr>PowerPoint Presentation</vt:lpstr>
      <vt:lpstr>OAHPERD Structure</vt:lpstr>
      <vt:lpstr>OAHPERD Structure - Divisions</vt:lpstr>
      <vt:lpstr>OAHPERD Structure</vt:lpstr>
      <vt:lpstr>OAHPERD Board</vt:lpstr>
      <vt:lpstr>OAHPERD Board</vt:lpstr>
      <vt:lpstr>Goals</vt:lpstr>
      <vt:lpstr>Student Involvement</vt:lpstr>
    </vt:vector>
  </TitlesOfParts>
  <Company>Wright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Physical Education in Ohio:  The Nuts &amp; Bolts for School Administrators: Legislation, Guidance &amp; Best Practices</dc:title>
  <dc:creator>Kevin  Lorson</dc:creator>
  <cp:lastModifiedBy>Lisa@Assnoffices.com</cp:lastModifiedBy>
  <cp:revision>57</cp:revision>
  <dcterms:created xsi:type="dcterms:W3CDTF">2015-11-18T18:32:30Z</dcterms:created>
  <dcterms:modified xsi:type="dcterms:W3CDTF">2018-02-12T19:19:46Z</dcterms:modified>
</cp:coreProperties>
</file>